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embeddedFontLst>
    <p:embeddedFont>
      <p:font typeface="Roboto"/>
      <p:regular r:id="rId15"/>
      <p:bold r:id="rId16"/>
      <p:italic r:id="rId17"/>
      <p:boldItalic r:id="rId18"/>
    </p:embeddedFont>
    <p:embeddedFont>
      <p:font typeface="Merriweather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erriweather-bold.fntdata"/><Relationship Id="rId11" Type="http://schemas.openxmlformats.org/officeDocument/2006/relationships/slide" Target="slides/slide6.xml"/><Relationship Id="rId22" Type="http://schemas.openxmlformats.org/officeDocument/2006/relationships/font" Target="fonts/Merriweather-boldItalic.fntdata"/><Relationship Id="rId10" Type="http://schemas.openxmlformats.org/officeDocument/2006/relationships/slide" Target="slides/slide5.xml"/><Relationship Id="rId21" Type="http://schemas.openxmlformats.org/officeDocument/2006/relationships/font" Target="fonts/Merriweather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Roboto-regular.fntdata"/><Relationship Id="rId14" Type="http://schemas.openxmlformats.org/officeDocument/2006/relationships/slide" Target="slides/slide9.xml"/><Relationship Id="rId17" Type="http://schemas.openxmlformats.org/officeDocument/2006/relationships/font" Target="fonts/Roboto-italic.fntdata"/><Relationship Id="rId16" Type="http://schemas.openxmlformats.org/officeDocument/2006/relationships/font" Target="fonts/Roboto-bold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Merriweather-regular.fntdata"/><Relationship Id="rId6" Type="http://schemas.openxmlformats.org/officeDocument/2006/relationships/slide" Target="slides/slide1.xml"/><Relationship Id="rId18" Type="http://schemas.openxmlformats.org/officeDocument/2006/relationships/font" Target="fonts/Roboto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c6d83e8c9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c6d83e8c9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c6d83e8c96_0_3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c6d83e8c96_0_3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c6d83e8c96_0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c6d83e8c96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c6d83e8c96_0_3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c6d83e8c96_0_3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c6d83e8c96_0_38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2c6d83e8c96_0_38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6d83e8c96_0_3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2" name="Google Shape;102;g2c6d83e8c96_0_3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2c6d83e8c96_0_3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2c6d83e8c96_0_3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6d83e8c96_0_4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6d83e8c96_0_4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-125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/>
          <p:nvPr>
            <p:ph hasCustomPrompt="1" type="title"/>
          </p:nvPr>
        </p:nvSpPr>
        <p:spPr>
          <a:xfrm>
            <a:off x="311750" y="831175"/>
            <a:ext cx="5334900" cy="124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0"/>
              <a:buNone/>
              <a:defRPr sz="10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11"/>
          <p:cNvSpPr txBox="1"/>
          <p:nvPr>
            <p:ph idx="1" type="body"/>
          </p:nvPr>
        </p:nvSpPr>
        <p:spPr>
          <a:xfrm>
            <a:off x="311700" y="2121425"/>
            <a:ext cx="5334900" cy="94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57" name="Google Shape;5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accent3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/>
          <p:nvPr/>
        </p:nvSpPr>
        <p:spPr>
          <a:xfrm>
            <a:off x="0" y="48099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</p:spPr>
      </p:sp>
      <p:sp>
        <p:nvSpPr>
          <p:cNvPr id="16" name="Google Shape;16;p3"/>
          <p:cNvSpPr/>
          <p:nvPr/>
        </p:nvSpPr>
        <p:spPr>
          <a:xfrm>
            <a:off x="0" y="0"/>
            <a:ext cx="9144250" cy="4398100"/>
          </a:xfrm>
          <a:custGeom>
            <a:rect b="b" l="l" r="r" t="t"/>
            <a:pathLst>
              <a:path extrusionOk="0" h="175924" w="365770">
                <a:moveTo>
                  <a:pt x="0" y="0"/>
                </a:moveTo>
                <a:lnTo>
                  <a:pt x="365770" y="0"/>
                </a:lnTo>
                <a:lnTo>
                  <a:pt x="365760" y="70914"/>
                </a:lnTo>
                <a:lnTo>
                  <a:pt x="0" y="1759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>
            <a:off x="0" y="0"/>
            <a:ext cx="431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/>
          <p:nvPr/>
        </p:nvSpPr>
        <p:spPr>
          <a:xfrm>
            <a:off x="0" y="44125"/>
            <a:ext cx="4313625" cy="4399375"/>
          </a:xfrm>
          <a:custGeom>
            <a:rect b="b" l="l" r="r" t="t"/>
            <a:pathLst>
              <a:path extrusionOk="0" h="175975" w="172545">
                <a:moveTo>
                  <a:pt x="0" y="157"/>
                </a:moveTo>
                <a:lnTo>
                  <a:pt x="172419" y="0"/>
                </a:lnTo>
                <a:lnTo>
                  <a:pt x="172545" y="126541"/>
                </a:lnTo>
                <a:lnTo>
                  <a:pt x="0" y="1759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-125" y="0"/>
            <a:ext cx="4316900" cy="4395600"/>
          </a:xfrm>
          <a:custGeom>
            <a:rect b="b" l="l" r="r" t="t"/>
            <a:pathLst>
              <a:path extrusionOk="0" h="175824" w="172676">
                <a:moveTo>
                  <a:pt x="0" y="6"/>
                </a:moveTo>
                <a:lnTo>
                  <a:pt x="172676" y="0"/>
                </a:lnTo>
                <a:lnTo>
                  <a:pt x="172562" y="126442"/>
                </a:lnTo>
                <a:lnTo>
                  <a:pt x="0" y="17582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</p:sp>
      <p:sp>
        <p:nvSpPr>
          <p:cNvPr id="23" name="Google Shape;23;p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3117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2" type="body"/>
          </p:nvPr>
        </p:nvSpPr>
        <p:spPr>
          <a:xfrm>
            <a:off x="4832400" y="1505700"/>
            <a:ext cx="3999900" cy="307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>
            <a:off x="0" y="0"/>
            <a:ext cx="9144000" cy="1277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311725" y="500925"/>
            <a:ext cx="8520600" cy="62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/>
          <p:nvPr/>
        </p:nvSpPr>
        <p:spPr>
          <a:xfrm>
            <a:off x="0" y="0"/>
            <a:ext cx="37644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 txBox="1"/>
          <p:nvPr>
            <p:ph type="title"/>
          </p:nvPr>
        </p:nvSpPr>
        <p:spPr>
          <a:xfrm>
            <a:off x="311725" y="500925"/>
            <a:ext cx="3127500" cy="182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9" name="Google Shape;39;p7"/>
          <p:cNvSpPr txBox="1"/>
          <p:nvPr>
            <p:ph idx="1" type="body"/>
          </p:nvPr>
        </p:nvSpPr>
        <p:spPr>
          <a:xfrm>
            <a:off x="311700" y="2390650"/>
            <a:ext cx="3127500" cy="229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00"/>
              <a:buChar char="●"/>
              <a:defRPr>
                <a:solidFill>
                  <a:schemeClr val="accent2"/>
                </a:solidFill>
              </a:defRPr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●"/>
              <a:defRPr>
                <a:solidFill>
                  <a:schemeClr val="accent2"/>
                </a:solidFill>
              </a:defRPr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○"/>
              <a:defRPr>
                <a:solidFill>
                  <a:schemeClr val="accent2"/>
                </a:solidFill>
              </a:defRPr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00"/>
              <a:buChar char="■"/>
              <a:defRPr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8"/>
          <p:cNvSpPr txBox="1"/>
          <p:nvPr>
            <p:ph type="title"/>
          </p:nvPr>
        </p:nvSpPr>
        <p:spPr>
          <a:xfrm>
            <a:off x="311675" y="798600"/>
            <a:ext cx="6247800" cy="3546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43" name="Google Shape;43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" name="Google Shape;46;p9"/>
          <p:cNvSpPr txBox="1"/>
          <p:nvPr>
            <p:ph type="title"/>
          </p:nvPr>
        </p:nvSpPr>
        <p:spPr>
          <a:xfrm>
            <a:off x="311300" y="500925"/>
            <a:ext cx="3704400" cy="204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" type="subTitle"/>
          </p:nvPr>
        </p:nvSpPr>
        <p:spPr>
          <a:xfrm>
            <a:off x="304800" y="2626725"/>
            <a:ext cx="3704400" cy="92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None/>
              <a:defRPr sz="1600">
                <a:solidFill>
                  <a:schemeClr val="accent2"/>
                </a:solidFill>
              </a:defRPr>
            </a:lvl9pPr>
          </a:lstStyle>
          <a:p/>
        </p:txBody>
      </p:sp>
      <p:sp>
        <p:nvSpPr>
          <p:cNvPr id="48" name="Google Shape;48;p9"/>
          <p:cNvSpPr txBox="1"/>
          <p:nvPr>
            <p:ph idx="2" type="body"/>
          </p:nvPr>
        </p:nvSpPr>
        <p:spPr>
          <a:xfrm>
            <a:off x="4879025" y="500925"/>
            <a:ext cx="3954000" cy="4111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9" name="Google Shape;4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/>
          <p:nvPr/>
        </p:nvSpPr>
        <p:spPr>
          <a:xfrm>
            <a:off x="0" y="4369000"/>
            <a:ext cx="9144000" cy="7743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10"/>
          <p:cNvSpPr txBox="1"/>
          <p:nvPr>
            <p:ph idx="1" type="body"/>
          </p:nvPr>
        </p:nvSpPr>
        <p:spPr>
          <a:xfrm>
            <a:off x="311700" y="4521400"/>
            <a:ext cx="7979400" cy="460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Merriweather"/>
              <a:buNone/>
              <a:defRPr>
                <a:solidFill>
                  <a:schemeClr val="l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</a:lstStyle>
          <a:p/>
        </p:txBody>
      </p:sp>
      <p:sp>
        <p:nvSpPr>
          <p:cNvPr id="53" name="Google Shape;5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paradig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Merriweather"/>
              <a:buNone/>
              <a:defRPr sz="2800">
                <a:solidFill>
                  <a:schemeClr val="accent1"/>
                </a:solidFill>
                <a:latin typeface="Merriweather"/>
                <a:ea typeface="Merriweather"/>
                <a:cs typeface="Merriweather"/>
                <a:sym typeface="Merriweather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Roboto"/>
              <a:buChar char="●"/>
              <a:defRPr sz="13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●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○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Roboto"/>
              <a:buChar char="■"/>
              <a:defRPr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3"/>
          <p:cNvSpPr txBox="1"/>
          <p:nvPr>
            <p:ph type="ctr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Battle of the Brothers</a:t>
            </a:r>
            <a:endParaRPr/>
          </a:p>
        </p:txBody>
      </p:sp>
      <p:sp>
        <p:nvSpPr>
          <p:cNvPr id="65" name="Google Shape;65;p13"/>
          <p:cNvSpPr txBox="1"/>
          <p:nvPr>
            <p:ph idx="1" type="subTitle"/>
          </p:nvPr>
        </p:nvSpPr>
        <p:spPr>
          <a:xfrm>
            <a:off x="311700" y="1878560"/>
            <a:ext cx="4242600" cy="73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Micaela Veglia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Sibling Rivalries and Family Dynamics</a:t>
            </a:r>
            <a:endParaRPr/>
          </a:p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Many sibling rivalries result in the younger having status over the older sibling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Contradicts the role of the firstborn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Why does this happen?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Argument: They are favored by God or their parents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Cain and Abel</a:t>
            </a:r>
            <a:endParaRPr/>
          </a:p>
        </p:txBody>
      </p:sp>
      <p:sp>
        <p:nvSpPr>
          <p:cNvPr id="77" name="Google Shape;77;p15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1st set of siblings in the Bible and the world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Cain decides to make an offering to God, Abel follows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Cain kills Abel out of jealousy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How were they raised?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Was this the only time Abel was favored or was this common?</a:t>
            </a:r>
            <a:endParaRPr sz="1500"/>
          </a:p>
        </p:txBody>
      </p:sp>
      <p:sp>
        <p:nvSpPr>
          <p:cNvPr id="78" name="Google Shape;78;p15"/>
          <p:cNvSpPr txBox="1"/>
          <p:nvPr/>
        </p:nvSpPr>
        <p:spPr>
          <a:xfrm>
            <a:off x="154400" y="1515875"/>
            <a:ext cx="3403500" cy="8958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“And the Lord had regard for Abel’s offering, but for Cain and his offering he had no regard” (Gen. 4:4)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6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Ishmael and Isaac</a:t>
            </a:r>
            <a:endParaRPr/>
          </a:p>
        </p:txBody>
      </p:sp>
      <p:sp>
        <p:nvSpPr>
          <p:cNvPr id="84" name="Google Shape;84;p16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Ishmael: oldest, son of Hagar, not legitimate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Isaac: youngest, son of Sarah, legitimate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Sarah gets jealous, demands that Ishmael and Hagar are cast out with no inheritance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Abraham doesn’t even question it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Abraham’s love for Isaac was so strong God used it to challenge his faith</a:t>
            </a:r>
            <a:endParaRPr sz="1500"/>
          </a:p>
        </p:txBody>
      </p:sp>
      <p:sp>
        <p:nvSpPr>
          <p:cNvPr id="85" name="Google Shape;85;p16"/>
          <p:cNvSpPr txBox="1"/>
          <p:nvPr/>
        </p:nvSpPr>
        <p:spPr>
          <a:xfrm>
            <a:off x="197925" y="1111125"/>
            <a:ext cx="2859900" cy="28782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“Do not be distressed because of the boy and because of your slave woman; Whatever Sarah tells you, do as she tells you, for it is through Isaac that offspring shall be named for you. As for the son of the slave woman, I will make a nation of him also, because he is your offspring” (Gen. 21:12-13)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Esau and Jacob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Esau </a:t>
            </a:r>
            <a:r>
              <a:rPr lang="en" sz="1500"/>
              <a:t>traded</a:t>
            </a:r>
            <a:r>
              <a:rPr lang="en" sz="1500"/>
              <a:t> his </a:t>
            </a:r>
            <a:r>
              <a:rPr lang="en" sz="1500"/>
              <a:t>birthright</a:t>
            </a:r>
            <a:r>
              <a:rPr lang="en" sz="1500"/>
              <a:t> for food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Jacob would feed him </a:t>
            </a:r>
            <a:r>
              <a:rPr lang="en" sz="1500"/>
              <a:t>unless</a:t>
            </a:r>
            <a:r>
              <a:rPr lang="en" sz="1500"/>
              <a:t> he got Esau’s birthright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Rebekah tells Jacob to pretend to be Esau to get his blessings and he doesn’t fight it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Esau’s blessing is to serve his younger brother who got everything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Rebekah favored Jacob before her kids were even born</a:t>
            </a:r>
            <a:endParaRPr sz="1500"/>
          </a:p>
        </p:txBody>
      </p:sp>
      <p:sp>
        <p:nvSpPr>
          <p:cNvPr id="92" name="Google Shape;92;p17"/>
          <p:cNvSpPr txBox="1"/>
          <p:nvPr/>
        </p:nvSpPr>
        <p:spPr>
          <a:xfrm>
            <a:off x="132650" y="1146150"/>
            <a:ext cx="3706500" cy="21348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“Isaac loved Esau, because he was fond of game; but Rebekah loved Jacob” (Gen. 25:28)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“two nations are in your womb,/ and two people born of you shall be divided;/ the one shall be stronger than the other,/ the elder shall serve the younger.” (Gen. 25-23).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Leah and Rachel</a:t>
            </a:r>
            <a:endParaRPr/>
          </a:p>
        </p:txBody>
      </p:sp>
      <p:sp>
        <p:nvSpPr>
          <p:cNvPr id="98" name="Google Shape;98;p18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Jacob wanted to marry Rachel but was  tricked into marrying Leah first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Younger daughters can’t get married until their older </a:t>
            </a:r>
            <a:r>
              <a:rPr lang="en" sz="1500"/>
              <a:t>sisters</a:t>
            </a:r>
            <a:r>
              <a:rPr lang="en" sz="1500"/>
              <a:t> are wed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Jacob didn’t want to marry Leah in the first place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Leah: older sister, first wife, has Jacob’s first child, and 7/13 kids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Rachel: younger sister, second wife, has Jacob’s last 2 kids, first choice</a:t>
            </a:r>
            <a:endParaRPr sz="1500"/>
          </a:p>
        </p:txBody>
      </p:sp>
      <p:sp>
        <p:nvSpPr>
          <p:cNvPr id="99" name="Google Shape;99;p18"/>
          <p:cNvSpPr txBox="1"/>
          <p:nvPr/>
        </p:nvSpPr>
        <p:spPr>
          <a:xfrm>
            <a:off x="393650" y="1428875"/>
            <a:ext cx="3447000" cy="13914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Jacob “loved Rachel more than Leah” (Gen. 29:30)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“the Lord saw that Leah was unloved, he opened her womb; but Rachel was barren” (Gen. 29: 31)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9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1o Older brothers and </a:t>
            </a:r>
            <a:r>
              <a:rPr lang="en"/>
              <a:t>Joseph</a:t>
            </a:r>
            <a:endParaRPr/>
          </a:p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Blatant</a:t>
            </a:r>
            <a:r>
              <a:rPr lang="en" sz="1500"/>
              <a:t> </a:t>
            </a:r>
            <a:r>
              <a:rPr lang="en" sz="1500"/>
              <a:t>favoritism</a:t>
            </a:r>
            <a:r>
              <a:rPr lang="en" sz="1500"/>
              <a:t> leads to jealousy and resentment 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First born of favorite wife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Jacob has  dreams where his brothers bow to him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They plan to kill him, then </a:t>
            </a:r>
            <a:r>
              <a:rPr lang="en" sz="1500"/>
              <a:t>change</a:t>
            </a:r>
            <a:r>
              <a:rPr lang="en" sz="1500"/>
              <a:t> their minds and decide to sell him for profit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Dreams come true!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Israel/Jacob purposefully gives Joseph’s younger son the elder’s blessing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How did he know this? Did </a:t>
            </a:r>
            <a:r>
              <a:rPr lang="en" sz="1500"/>
              <a:t>God</a:t>
            </a:r>
            <a:r>
              <a:rPr lang="en" sz="1500"/>
              <a:t> tell him?</a:t>
            </a:r>
            <a:endParaRPr sz="1500"/>
          </a:p>
        </p:txBody>
      </p:sp>
      <p:sp>
        <p:nvSpPr>
          <p:cNvPr id="106" name="Google Shape;106;p19"/>
          <p:cNvSpPr txBox="1"/>
          <p:nvPr/>
        </p:nvSpPr>
        <p:spPr>
          <a:xfrm>
            <a:off x="56550" y="1472375"/>
            <a:ext cx="3903900" cy="23826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“Israel loved Joseph more than any other of his children. . . when [Joseph’s] brothers saw that their father loved him more than all his brothers, they hated him” (Gen. 37.3-4)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mes New Roman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“[Manasseh] shall also become a people, and he also shall be great. Nevertheless his younger brother shall be greater than he, and his offspring shall be a multitude of nations” (Gen. 48:19)</a:t>
            </a:r>
            <a:endParaRPr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25" y="500925"/>
            <a:ext cx="3706500" cy="250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Aaron, Miriam, and Moses</a:t>
            </a:r>
            <a:endParaRPr/>
          </a:p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4644675" y="500925"/>
            <a:ext cx="4166400" cy="409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Preist, prophet, leader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Aaron and Miriam: older, grew up together as slaves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Moses: youngest, grew up in affluence and freedom</a:t>
            </a:r>
            <a:endParaRPr sz="1500"/>
          </a:p>
          <a:p>
            <a:pPr indent="-323850" lvl="1" marL="914400" rtl="0" algn="l">
              <a:spcBef>
                <a:spcPts val="0"/>
              </a:spcBef>
              <a:spcAft>
                <a:spcPts val="0"/>
              </a:spcAft>
              <a:buSzPts val="1500"/>
              <a:buChar char="○"/>
            </a:pPr>
            <a:r>
              <a:rPr lang="en" sz="1500"/>
              <a:t>Saved by his mother, chosen to be the voice of God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Siblings vs Coworkers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“Why does our baby brother get to be in charge?”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Aaron and Miriam die before reaching the Promised Land</a:t>
            </a:r>
            <a:endParaRPr sz="1500"/>
          </a:p>
          <a:p>
            <a:pPr indent="-323850" lvl="0" marL="457200" rtl="0" algn="l">
              <a:spcBef>
                <a:spcPts val="0"/>
              </a:spcBef>
              <a:spcAft>
                <a:spcPts val="0"/>
              </a:spcAft>
              <a:buSzPts val="1500"/>
              <a:buChar char="●"/>
            </a:pPr>
            <a:r>
              <a:rPr lang="en" sz="1500"/>
              <a:t>Moses gets to see it before he dies</a:t>
            </a:r>
            <a:endParaRPr sz="1500"/>
          </a:p>
        </p:txBody>
      </p:sp>
      <p:sp>
        <p:nvSpPr>
          <p:cNvPr id="113" name="Google Shape;113;p20"/>
          <p:cNvSpPr txBox="1"/>
          <p:nvPr/>
        </p:nvSpPr>
        <p:spPr>
          <a:xfrm>
            <a:off x="437150" y="1842100"/>
            <a:ext cx="3447000" cy="895800"/>
          </a:xfrm>
          <a:prstGeom prst="rect">
            <a:avLst/>
          </a:prstGeom>
          <a:noFill/>
          <a:ln cap="flat" cmpd="sng" w="9525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Roboto"/>
              <a:buChar char="●"/>
            </a:pPr>
            <a:r>
              <a:rPr lang="en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“Has the Lord only spoken through Moses? Has he not spoken through us too?” (Num. 12:2). </a:t>
            </a:r>
            <a:endParaRPr>
              <a:solidFill>
                <a:schemeClr val="lt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1"/>
          <p:cNvSpPr txBox="1"/>
          <p:nvPr>
            <p:ph type="title"/>
          </p:nvPr>
        </p:nvSpPr>
        <p:spPr>
          <a:xfrm>
            <a:off x="311700" y="539725"/>
            <a:ext cx="8520600" cy="1282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Conclusion</a:t>
            </a:r>
            <a:endParaRPr/>
          </a:p>
        </p:txBody>
      </p:sp>
      <p:sp>
        <p:nvSpPr>
          <p:cNvPr id="119" name="Google Shape;119;p21"/>
          <p:cNvSpPr txBox="1"/>
          <p:nvPr/>
        </p:nvSpPr>
        <p:spPr>
          <a:xfrm>
            <a:off x="589375" y="1624600"/>
            <a:ext cx="7785900" cy="1246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God tends to favor the younger brothers and influences the parents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Picking favorites causes problems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</a:pPr>
            <a:r>
              <a:rPr lang="en"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Jealousy breeds resentment </a:t>
            </a:r>
            <a:endParaRPr sz="18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aradigm">
  <a:themeElements>
    <a:clrScheme name="Paradigm">
      <a:dk1>
        <a:srgbClr val="31394D"/>
      </a:dk1>
      <a:lt1>
        <a:srgbClr val="FFFFFF"/>
      </a:lt1>
      <a:dk2>
        <a:srgbClr val="666666"/>
      </a:dk2>
      <a:lt2>
        <a:srgbClr val="626B73"/>
      </a:lt2>
      <a:accent1>
        <a:srgbClr val="002F4A"/>
      </a:accent1>
      <a:accent2>
        <a:srgbClr val="D9C4B1"/>
      </a:accent2>
      <a:accent3>
        <a:srgbClr val="EDE3DA"/>
      </a:accent3>
      <a:accent4>
        <a:srgbClr val="B85741"/>
      </a:accent4>
      <a:accent5>
        <a:srgbClr val="009384"/>
      </a:accent5>
      <a:accent6>
        <a:srgbClr val="D0F6FF"/>
      </a:accent6>
      <a:hlink>
        <a:srgbClr val="009384"/>
      </a:hlink>
      <a:folHlink>
        <a:srgbClr val="00938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